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3B82F6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8B5CF6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4748B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4748B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8692000" y="-1100000"/>
            <a:ext cx="4000000" cy="4000000"/>
          </a:xfrm>
          <a:prstGeom prst="ellipse">
            <a:avLst/>
          </a:prstGeom>
          <a:solidFill>
            <a:srgbClr val="182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92000" y="1700000"/>
            <a:ext cx="1000000" cy="1000000"/>
          </a:xfrm>
          <a:prstGeom prst="ellipse">
            <a:avLst/>
          </a:prstGeom>
          <a:solidFill>
            <a:srgbClr val="1623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9192000" y="4358000"/>
            <a:ext cx="2800000" cy="120000"/>
          </a:xfrm>
          <a:prstGeom prst="rect">
            <a:avLst/>
          </a:prstGeom>
          <a:solidFill>
            <a:srgbClr val="17244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85800" y="3629000"/>
            <a:ext cx="30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1800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200000"/>
            <a:ext cx="8500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Presentation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00000"/>
            <a:ext cx="8000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BABFC8"/>
                </a:solidFill>
                <a:latin typeface="Inter"/>
              </a:rPr>
              <a:t>Strategic Overview &amp; Key Initiatives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3829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February 2026  |  Confidential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5800" y="1700000"/>
            <a:ext cx="0" cy="2429000"/>
          </a:xfrm>
          <a:prstGeom prst="line">
            <a:avLst/>
          </a:prstGeom>
          <a:ln w="190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25551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+23%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58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835800" y="3371600"/>
            <a:ext cx="1916835" cy="100000"/>
          </a:xfrm>
          <a:prstGeom prst="roundRect">
            <a:avLst>
              <a:gd name="adj" fmla="val 2608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858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85% of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8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0" y="1471600"/>
            <a:ext cx="2555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409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Profit Margin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18.5%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09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+2.1%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909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590900" y="3371600"/>
            <a:ext cx="1623672" cy="100000"/>
          </a:xfrm>
          <a:prstGeom prst="roundRect">
            <a:avLst>
              <a:gd name="adj" fmla="val 3079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409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72% of target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409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96000" y="1471600"/>
            <a:ext cx="2555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960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Customer Churn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60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2.1%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460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↓ -0.8%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460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46000" y="3371600"/>
            <a:ext cx="473571" cy="1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960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21% of target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960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51100" y="1471600"/>
            <a:ext cx="2555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90511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NPS Score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011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72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011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+5pts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1011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9101100" y="3371600"/>
            <a:ext cx="1623672" cy="100000"/>
          </a:xfrm>
          <a:prstGeom prst="roundRect">
            <a:avLst>
              <a:gd name="adj" fmla="val 3079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511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72% of target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1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Strong brand recognition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Experienced leadership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Robust financial position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Limited geographic reach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Legacy technology stack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High employee turnover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E1EC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82F6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Emerging market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Strategic acquisitions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Digital transformation demand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6F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C8A951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Increasing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Regulatory changes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Economic uncertainty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35800" y="14716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DBE8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800" y="1471600"/>
            <a:ext cx="5125200" cy="55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285800" y="15916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3B82F6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00" y="19716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1000" y="14716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D3F2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81000" y="1471600"/>
            <a:ext cx="5125200" cy="55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31000" y="15916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0B981"/>
                </a:solidFill>
                <a:latin typeface="Inter"/>
              </a:rPr>
              <a:t>Major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1000" y="19716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35800" y="38212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FCDD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135800" y="3821200"/>
            <a:ext cx="5125200" cy="55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285800" y="39412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EF4444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5800" y="43212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1000" y="38212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EAE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81000" y="3821200"/>
            <a:ext cx="5125200" cy="55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31000" y="39412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8B5CF6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1000" y="43212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3561200"/>
            <a:ext cx="37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64748B"/>
                </a:solidFill>
                <a:latin typeface="Inter"/>
              </a:rPr>
              <a:t>Effort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015800" y="1471600"/>
            <a:ext cx="0" cy="4579200"/>
          </a:xfrm>
          <a:prstGeom prst="line">
            <a:avLst/>
          </a:prstGeom>
          <a:ln w="1270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35800" y="6110800"/>
            <a:ext cx="1037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4748B"/>
                </a:solidFill>
                <a:latin typeface="Inter"/>
              </a:rPr>
              <a:t>Impact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135800" y="6090800"/>
            <a:ext cx="10370400" cy="0"/>
          </a:xfrm>
          <a:prstGeom prst="line">
            <a:avLst/>
          </a:prstGeom>
          <a:ln w="1270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C8A95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396000" y="27084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Innovation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6000" y="30084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8" name="Oval 7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3B82F6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039400" y="44640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Experience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400" y="47640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1" name="Oval 10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10B98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52600" y="44640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Trust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2600" y="47640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6000" y="3606200"/>
            <a:ext cx="22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B2A4A"/>
                </a:solidFill>
                <a:latin typeface="Inter"/>
              </a:rPr>
              <a:t>Our Competitive Advantage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03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hevron 3"/>
          <p:cNvSpPr/>
          <p:nvPr/>
        </p:nvSpPr>
        <p:spPr>
          <a:xfrm>
            <a:off x="685800" y="2171600"/>
            <a:ext cx="2260080" cy="1200000"/>
          </a:xfrm>
          <a:prstGeom prst="chevron">
            <a:avLst/>
          </a:prstGeom>
          <a:solidFill>
            <a:srgbClr val="BABF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1B2A4A"/>
                </a:solidFill>
                <a:latin typeface="Inter"/>
              </a:rPr>
              <a:t>Discovery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82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80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Research &amp; analysis</a:t>
            </a:r>
          </a:p>
        </p:txBody>
      </p:sp>
      <p:sp>
        <p:nvSpPr>
          <p:cNvPr id="7" name="Chevron 6"/>
          <p:cNvSpPr/>
          <p:nvPr/>
        </p:nvSpPr>
        <p:spPr>
          <a:xfrm>
            <a:off x="2825880" y="2171600"/>
            <a:ext cx="2260080" cy="1200000"/>
          </a:xfrm>
          <a:prstGeom prst="chevron">
            <a:avLst/>
          </a:prstGeom>
          <a:solidFill>
            <a:srgbClr val="9299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1B2A4A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090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588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Planning &amp; design</a:t>
            </a:r>
          </a:p>
        </p:txBody>
      </p:sp>
      <p:sp>
        <p:nvSpPr>
          <p:cNvPr id="10" name="Chevron 9"/>
          <p:cNvSpPr/>
          <p:nvPr/>
        </p:nvSpPr>
        <p:spPr>
          <a:xfrm>
            <a:off x="4965960" y="2171600"/>
            <a:ext cx="2260080" cy="1200000"/>
          </a:xfrm>
          <a:prstGeom prst="chevron">
            <a:avLst/>
          </a:prstGeom>
          <a:solidFill>
            <a:srgbClr val="6A74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098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596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Build &amp; iterate</a:t>
            </a:r>
          </a:p>
        </p:txBody>
      </p:sp>
      <p:sp>
        <p:nvSpPr>
          <p:cNvPr id="13" name="Chevron 12"/>
          <p:cNvSpPr/>
          <p:nvPr/>
        </p:nvSpPr>
        <p:spPr>
          <a:xfrm>
            <a:off x="7106040" y="2171600"/>
            <a:ext cx="2260080" cy="1200000"/>
          </a:xfrm>
          <a:prstGeom prst="chevron">
            <a:avLst/>
          </a:prstGeom>
          <a:solidFill>
            <a:srgbClr val="424F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106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604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Launch &amp; integrate</a:t>
            </a:r>
          </a:p>
        </p:txBody>
      </p:sp>
      <p:sp>
        <p:nvSpPr>
          <p:cNvPr id="16" name="Chevron 15"/>
          <p:cNvSpPr/>
          <p:nvPr/>
        </p:nvSpPr>
        <p:spPr>
          <a:xfrm>
            <a:off x="9246120" y="2171600"/>
            <a:ext cx="2260080" cy="1200000"/>
          </a:xfrm>
          <a:prstGeom prst="chevron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114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612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Measure &amp; 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85800" y="3371600"/>
            <a:ext cx="10420400" cy="0"/>
          </a:xfrm>
          <a:prstGeom prst="line">
            <a:avLst/>
          </a:prstGeom>
          <a:ln w="31750">
            <a:solidFill>
              <a:srgbClr val="1B2A4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8858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32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-142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-142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58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Q1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3" name="Oval 12"/>
          <p:cNvSpPr/>
          <p:nvPr/>
        </p:nvSpPr>
        <p:spPr>
          <a:xfrm>
            <a:off x="33909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3490900" y="347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618332" y="36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2590900" y="36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2590900" y="36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640900" y="37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Q2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0900" y="39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40900" y="43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1" name="Oval 20"/>
          <p:cNvSpPr/>
          <p:nvPr/>
        </p:nvSpPr>
        <p:spPr>
          <a:xfrm>
            <a:off x="59960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2" name="Connector 21"/>
          <p:cNvCxnSpPr/>
          <p:nvPr/>
        </p:nvCxnSpPr>
        <p:spPr>
          <a:xfrm>
            <a:off x="60960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2234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51960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51960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2460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Q3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60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460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9" name="Oval 28"/>
          <p:cNvSpPr/>
          <p:nvPr/>
        </p:nvSpPr>
        <p:spPr>
          <a:xfrm>
            <a:off x="86011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8701100" y="347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828532" y="36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7801100" y="36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7801100" y="36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1100" y="37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Q4 2026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1100" y="39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Optimize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1100" y="43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7" name="Oval 36"/>
          <p:cNvSpPr/>
          <p:nvPr/>
        </p:nvSpPr>
        <p:spPr>
          <a:xfrm>
            <a:off x="112062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8" name="Connector 37"/>
          <p:cNvCxnSpPr/>
          <p:nvPr/>
        </p:nvCxnSpPr>
        <p:spPr>
          <a:xfrm>
            <a:off x="113062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04336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104062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104062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4562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Q1 2027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562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Expand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562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1185800" y="1471600"/>
            <a:ext cx="8620400" cy="700000"/>
          </a:xfrm>
          <a:prstGeom prst="trapezoid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6200" y="14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82F6"/>
                </a:solidFill>
                <a:latin typeface="Inter"/>
              </a:rPr>
              <a:t>10,000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6200" y="1801600"/>
            <a:ext cx="15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Trapezoid 7"/>
          <p:cNvSpPr/>
          <p:nvPr/>
        </p:nvSpPr>
        <p:spPr>
          <a:xfrm>
            <a:off x="1886207" y="2221600"/>
            <a:ext cx="7219585" cy="70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792" y="224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5,200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25792" y="255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Engaged prospects</a:t>
            </a:r>
          </a:p>
        </p:txBody>
      </p:sp>
      <p:sp>
        <p:nvSpPr>
          <p:cNvPr id="11" name="Trapezoid 10"/>
          <p:cNvSpPr/>
          <p:nvPr/>
        </p:nvSpPr>
        <p:spPr>
          <a:xfrm>
            <a:off x="2586615" y="2971600"/>
            <a:ext cx="5818770" cy="70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5385" y="29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2,800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25385" y="330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Qualified leads</a:t>
            </a:r>
          </a:p>
        </p:txBody>
      </p:sp>
      <p:sp>
        <p:nvSpPr>
          <p:cNvPr id="14" name="Trapezoid 13"/>
          <p:cNvSpPr/>
          <p:nvPr/>
        </p:nvSpPr>
        <p:spPr>
          <a:xfrm>
            <a:off x="3287022" y="3721600"/>
            <a:ext cx="4417955" cy="70000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4977" y="374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B5CF6"/>
                </a:solidFill>
                <a:latin typeface="Inter"/>
              </a:rPr>
              <a:t>1,400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24977" y="405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Sales pipeline</a:t>
            </a:r>
          </a:p>
        </p:txBody>
      </p:sp>
      <p:sp>
        <p:nvSpPr>
          <p:cNvPr id="17" name="Trapezoid 16"/>
          <p:cNvSpPr/>
          <p:nvPr/>
        </p:nvSpPr>
        <p:spPr>
          <a:xfrm>
            <a:off x="3987430" y="4471600"/>
            <a:ext cx="3017140" cy="70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24570" y="44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59E0B"/>
                </a:solidFill>
                <a:latin typeface="Inter"/>
              </a:rPr>
              <a:t>680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4570" y="480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Converted customers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4905756" y="1371600"/>
            <a:ext cx="2380488" cy="921840"/>
          </a:xfrm>
          <a:prstGeom prst="trapezoid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6244" y="1602060"/>
            <a:ext cx="4119956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7" name="Trapezoid 6"/>
          <p:cNvSpPr/>
          <p:nvPr/>
        </p:nvSpPr>
        <p:spPr>
          <a:xfrm>
            <a:off x="3850767" y="2323440"/>
            <a:ext cx="4490466" cy="92184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41233" y="2553900"/>
            <a:ext cx="3064967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9" name="Trapezoid 8"/>
          <p:cNvSpPr/>
          <p:nvPr/>
        </p:nvSpPr>
        <p:spPr>
          <a:xfrm>
            <a:off x="2795778" y="3275280"/>
            <a:ext cx="6600444" cy="92184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96222" y="3505740"/>
            <a:ext cx="2009978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Measurable annual targets</a:t>
            </a:r>
          </a:p>
        </p:txBody>
      </p:sp>
      <p:sp>
        <p:nvSpPr>
          <p:cNvPr id="11" name="Trapezoid 10"/>
          <p:cNvSpPr/>
          <p:nvPr/>
        </p:nvSpPr>
        <p:spPr>
          <a:xfrm>
            <a:off x="1740789" y="4227120"/>
            <a:ext cx="8710422" cy="92184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51211" y="4457580"/>
            <a:ext cx="954989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Quarterly action plans</a:t>
            </a:r>
          </a:p>
        </p:txBody>
      </p:sp>
      <p:sp>
        <p:nvSpPr>
          <p:cNvPr id="13" name="Trapezoid 12"/>
          <p:cNvSpPr/>
          <p:nvPr/>
        </p:nvSpPr>
        <p:spPr>
          <a:xfrm>
            <a:off x="685800" y="5178960"/>
            <a:ext cx="10820400" cy="92184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46000" y="3386200"/>
            <a:ext cx="900000" cy="9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Oval 15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243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Oval 18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8243" y="500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Oval 21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8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Oval 24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23757" y="50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Oval 27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757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04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73432" y="1499032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88350" y="2421600"/>
            <a:ext cx="1500000" cy="1500000"/>
          </a:xfrm>
          <a:prstGeom prst="ellipse">
            <a:avLst/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288350" y="2421600"/>
            <a:ext cx="1500000" cy="150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5508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508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08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3B82F6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33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Revenue Target</a:t>
            </a:r>
          </a:p>
        </p:txBody>
      </p:sp>
      <p:sp>
        <p:nvSpPr>
          <p:cNvPr id="11" name="Oval 10"/>
          <p:cNvSpPr/>
          <p:nvPr/>
        </p:nvSpPr>
        <p:spPr>
          <a:xfrm>
            <a:off x="3993450" y="2421600"/>
            <a:ext cx="1500000" cy="150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3993450" y="2421600"/>
            <a:ext cx="1500000" cy="15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2559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2559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94%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59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184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Customer Satisfaction</a:t>
            </a:r>
          </a:p>
        </p:txBody>
      </p:sp>
      <p:sp>
        <p:nvSpPr>
          <p:cNvPr id="17" name="Oval 16"/>
          <p:cNvSpPr/>
          <p:nvPr/>
        </p:nvSpPr>
        <p:spPr>
          <a:xfrm>
            <a:off x="6698550" y="2421600"/>
            <a:ext cx="1500000" cy="1500000"/>
          </a:xfrm>
          <a:prstGeom prst="ellipse">
            <a:avLst/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698550" y="2421600"/>
            <a:ext cx="1500000" cy="15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69610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9610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42 / 50 pts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0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35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Sprint Velocity</a:t>
            </a:r>
          </a:p>
        </p:txBody>
      </p:sp>
      <p:sp>
        <p:nvSpPr>
          <p:cNvPr id="23" name="Oval 22"/>
          <p:cNvSpPr/>
          <p:nvPr/>
        </p:nvSpPr>
        <p:spPr>
          <a:xfrm>
            <a:off x="9403650" y="2421600"/>
            <a:ext cx="1500000" cy="1500000"/>
          </a:xfrm>
          <a:prstGeom prst="ellipse">
            <a:avLst/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403650" y="2421600"/>
            <a:ext cx="1500000" cy="15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96661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6661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99.95%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661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8B5CF6"/>
                </a:solidFill>
                <a:latin typeface="Inter"/>
              </a:rPr>
              <a:t>99%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286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Uptime SLA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05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921600"/>
            <a:ext cx="10820400" cy="0"/>
          </a:xfrm>
          <a:prstGeom prst="line">
            <a:avLst/>
          </a:prstGeom>
          <a:ln w="12700">
            <a:solidFill>
              <a:srgbClr val="D0D5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Notched Right Arrow 4"/>
          <p:cNvSpPr/>
          <p:nvPr/>
        </p:nvSpPr>
        <p:spPr>
          <a:xfrm>
            <a:off x="685800" y="2571600"/>
            <a:ext cx="1753400" cy="700000"/>
          </a:xfrm>
          <a:prstGeom prst="notchedRightArrow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Project Kickoff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8" name="Oval 7"/>
          <p:cNvSpPr/>
          <p:nvPr/>
        </p:nvSpPr>
        <p:spPr>
          <a:xfrm>
            <a:off x="1522500" y="2431600"/>
            <a:ext cx="80000" cy="8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Notched Right Arrow 8"/>
          <p:cNvSpPr/>
          <p:nvPr/>
        </p:nvSpPr>
        <p:spPr>
          <a:xfrm>
            <a:off x="2499200" y="2571600"/>
            <a:ext cx="1753400" cy="700000"/>
          </a:xfrm>
          <a:prstGeom prst="notchedRightArrow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92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Alpha 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92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Core features complete</a:t>
            </a:r>
          </a:p>
        </p:txBody>
      </p:sp>
      <p:sp>
        <p:nvSpPr>
          <p:cNvPr id="12" name="Oval 11"/>
          <p:cNvSpPr/>
          <p:nvPr/>
        </p:nvSpPr>
        <p:spPr>
          <a:xfrm>
            <a:off x="3335900" y="243160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Notched Right Arrow 12"/>
          <p:cNvSpPr/>
          <p:nvPr/>
        </p:nvSpPr>
        <p:spPr>
          <a:xfrm>
            <a:off x="4312600" y="2571600"/>
            <a:ext cx="1753400" cy="700000"/>
          </a:xfrm>
          <a:prstGeom prst="notchedRightArrow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26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Beta 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26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User acceptance testing</a:t>
            </a:r>
          </a:p>
        </p:txBody>
      </p:sp>
      <p:sp>
        <p:nvSpPr>
          <p:cNvPr id="16" name="Oval 15"/>
          <p:cNvSpPr/>
          <p:nvPr/>
        </p:nvSpPr>
        <p:spPr>
          <a:xfrm>
            <a:off x="5149300" y="243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Notched Right Arrow 16"/>
          <p:cNvSpPr/>
          <p:nvPr/>
        </p:nvSpPr>
        <p:spPr>
          <a:xfrm>
            <a:off x="6126000" y="2571600"/>
            <a:ext cx="1753400" cy="700000"/>
          </a:xfrm>
          <a:prstGeom prst="notchedRightArrow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60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Launch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60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0" name="Oval 19"/>
          <p:cNvSpPr/>
          <p:nvPr/>
        </p:nvSpPr>
        <p:spPr>
          <a:xfrm>
            <a:off x="6962700" y="2431600"/>
            <a:ext cx="80000" cy="8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Notched Right Arrow 20"/>
          <p:cNvSpPr/>
          <p:nvPr/>
        </p:nvSpPr>
        <p:spPr>
          <a:xfrm>
            <a:off x="7939400" y="2571600"/>
            <a:ext cx="1753400" cy="700000"/>
          </a:xfrm>
          <a:prstGeom prst="notchedRightArrow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394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Scale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394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Performance optimization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8776100" y="243160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Notched Right Arrow 24"/>
          <p:cNvSpPr/>
          <p:nvPr/>
        </p:nvSpPr>
        <p:spPr>
          <a:xfrm>
            <a:off x="9752800" y="2571600"/>
            <a:ext cx="1753400" cy="700000"/>
          </a:xfrm>
          <a:prstGeom prst="notchedRightArrow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28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28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Post-launch assessment</a:t>
            </a:r>
          </a:p>
        </p:txBody>
      </p:sp>
      <p:sp>
        <p:nvSpPr>
          <p:cNvPr id="28" name="Oval 27"/>
          <p:cNvSpPr/>
          <p:nvPr/>
        </p:nvSpPr>
        <p:spPr>
          <a:xfrm>
            <a:off x="10589500" y="2431600"/>
            <a:ext cx="80000" cy="8000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01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40133" cy="40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9" name="Oval 8"/>
          <p:cNvSpPr/>
          <p:nvPr/>
        </p:nvSpPr>
        <p:spPr>
          <a:xfrm>
            <a:off x="3845933" y="1591600"/>
            <a:ext cx="160000" cy="160000"/>
          </a:xfrm>
          <a:prstGeom prst="ellipse">
            <a:avLst/>
          </a:prstGeom>
          <a:solidFill>
            <a:srgbClr val="2F68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45933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745800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45800" y="197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25800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Snip Same Side Corner Rectangle 13"/>
          <p:cNvSpPr/>
          <p:nvPr/>
        </p:nvSpPr>
        <p:spPr>
          <a:xfrm>
            <a:off x="745800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745800" y="241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25800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Snip Same Side Corner Rectangle 16"/>
          <p:cNvSpPr/>
          <p:nvPr/>
        </p:nvSpPr>
        <p:spPr>
          <a:xfrm>
            <a:off x="745800" y="285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745800" y="285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25800" y="288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Set up CI/CD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403365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4375933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375933" y="1471600"/>
            <a:ext cx="3440133" cy="4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455933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5" name="Oval 24"/>
          <p:cNvSpPr/>
          <p:nvPr/>
        </p:nvSpPr>
        <p:spPr>
          <a:xfrm>
            <a:off x="7536066" y="1591600"/>
            <a:ext cx="160000" cy="160000"/>
          </a:xfrm>
          <a:prstGeom prst="ellipse">
            <a:avLst/>
          </a:prstGeom>
          <a:solidFill>
            <a:srgbClr val="0C94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536066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27" name="Snip Same Side Corner Rectangle 26"/>
          <p:cNvSpPr/>
          <p:nvPr/>
        </p:nvSpPr>
        <p:spPr>
          <a:xfrm>
            <a:off x="4435933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4435933" y="1971600"/>
            <a:ext cx="40000" cy="3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515933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API development</a:t>
            </a:r>
          </a:p>
        </p:txBody>
      </p:sp>
      <p:sp>
        <p:nvSpPr>
          <p:cNvPr id="30" name="Snip Same Side Corner Rectangle 29"/>
          <p:cNvSpPr/>
          <p:nvPr/>
        </p:nvSpPr>
        <p:spPr>
          <a:xfrm>
            <a:off x="4435933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4435933" y="2411600"/>
            <a:ext cx="40000" cy="3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515933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Frontend build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093498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8066066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066066" y="1471600"/>
            <a:ext cx="3440133" cy="4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146066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8" name="Oval 37"/>
          <p:cNvSpPr/>
          <p:nvPr/>
        </p:nvSpPr>
        <p:spPr>
          <a:xfrm>
            <a:off x="11226199" y="1591600"/>
            <a:ext cx="160000" cy="160000"/>
          </a:xfrm>
          <a:prstGeom prst="ellipse">
            <a:avLst/>
          </a:prstGeom>
          <a:solidFill>
            <a:srgbClr val="BF36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1226199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40" name="Snip Same Side Corner Rectangle 39"/>
          <p:cNvSpPr/>
          <p:nvPr/>
        </p:nvSpPr>
        <p:spPr>
          <a:xfrm>
            <a:off x="8126066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126066" y="197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206066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Project charter</a:t>
            </a:r>
          </a:p>
        </p:txBody>
      </p:sp>
      <p:sp>
        <p:nvSpPr>
          <p:cNvPr id="43" name="Snip Same Side Corner Rectangle 42"/>
          <p:cNvSpPr/>
          <p:nvPr/>
        </p:nvSpPr>
        <p:spPr>
          <a:xfrm>
            <a:off x="8126066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126066" y="241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206066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Team onboarding</a:t>
            </a:r>
          </a:p>
        </p:txBody>
      </p:sp>
      <p:sp>
        <p:nvSpPr>
          <p:cNvPr id="46" name="Snip Same Side Corner Rectangle 45"/>
          <p:cNvSpPr/>
          <p:nvPr/>
        </p:nvSpPr>
        <p:spPr>
          <a:xfrm>
            <a:off x="8126066" y="285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8126066" y="285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8206066" y="288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Architecture review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35800" y="1621600"/>
            <a:ext cx="2000000" cy="1400000"/>
          </a:xfrm>
          <a:prstGeom prst="rect">
            <a:avLst/>
          </a:prstGeom>
          <a:solidFill>
            <a:srgbClr val="87DCC0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235800" y="1621600"/>
            <a:ext cx="2000000" cy="1400000"/>
          </a:xfrm>
          <a:prstGeom prst="rect">
            <a:avLst/>
          </a:prstGeom>
          <a:solidFill>
            <a:srgbClr val="FACE85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235800" y="1621600"/>
            <a:ext cx="2000000" cy="1400000"/>
          </a:xfrm>
          <a:prstGeom prst="rect">
            <a:avLst/>
          </a:prstGeom>
          <a:solidFill>
            <a:srgbClr val="F7A1A1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35800" y="3021600"/>
            <a:ext cx="2000000" cy="1400000"/>
          </a:xfrm>
          <a:prstGeom prst="rect">
            <a:avLst/>
          </a:prstGeom>
          <a:solidFill>
            <a:srgbClr val="D3F9E7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3235800" y="3021600"/>
            <a:ext cx="2000000" cy="1400000"/>
          </a:xfrm>
          <a:prstGeom prst="rect">
            <a:avLst/>
          </a:prstGeom>
          <a:solidFill>
            <a:srgbClr val="FDE9A6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5235800" y="3021600"/>
            <a:ext cx="2000000" cy="1400000"/>
          </a:xfrm>
          <a:prstGeom prst="rect">
            <a:avLst/>
          </a:prstGeom>
          <a:solidFill>
            <a:srgbClr val="FACE85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5800" y="4421600"/>
            <a:ext cx="2000000" cy="1400000"/>
          </a:xfrm>
          <a:prstGeom prst="rect">
            <a:avLst/>
          </a:prstGeom>
          <a:solidFill>
            <a:srgbClr val="E8FCF2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235800" y="4421600"/>
            <a:ext cx="2000000" cy="1400000"/>
          </a:xfrm>
          <a:prstGeom prst="rect">
            <a:avLst/>
          </a:prstGeom>
          <a:solidFill>
            <a:srgbClr val="D3F9E7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235800" y="4421600"/>
            <a:ext cx="2000000" cy="1400000"/>
          </a:xfrm>
          <a:prstGeom prst="rect">
            <a:avLst/>
          </a:prstGeom>
          <a:solidFill>
            <a:srgbClr val="FDE9A6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055800" y="2141600"/>
            <a:ext cx="360000" cy="3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265800" y="25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Data Breach</a:t>
            </a:r>
          </a:p>
        </p:txBody>
      </p:sp>
      <p:sp>
        <p:nvSpPr>
          <p:cNvPr id="16" name="Oval 15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Supply Chain</a:t>
            </a:r>
          </a:p>
        </p:txBody>
      </p:sp>
      <p:sp>
        <p:nvSpPr>
          <p:cNvPr id="18" name="Oval 17"/>
          <p:cNvSpPr/>
          <p:nvPr/>
        </p:nvSpPr>
        <p:spPr>
          <a:xfrm>
            <a:off x="4055800" y="3541600"/>
            <a:ext cx="360000" cy="3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Compliance</a:t>
            </a:r>
          </a:p>
        </p:txBody>
      </p:sp>
      <p:sp>
        <p:nvSpPr>
          <p:cNvPr id="20" name="Oval 19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Talent</a:t>
            </a:r>
          </a:p>
        </p:txBody>
      </p:sp>
      <p:sp>
        <p:nvSpPr>
          <p:cNvPr id="22" name="Oval 21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Market Shift</a:t>
            </a:r>
          </a:p>
        </p:txBody>
      </p:sp>
      <p:sp>
        <p:nvSpPr>
          <p:cNvPr id="24" name="Oval 23"/>
          <p:cNvSpPr/>
          <p:nvPr/>
        </p:nvSpPr>
        <p:spPr>
          <a:xfrm>
            <a:off x="2055800" y="494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265800" y="53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Technology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35800" y="59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Likelihood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435800" y="5881600"/>
            <a:ext cx="5600000" cy="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5800" y="357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Impact</a:t>
            </a:r>
          </a:p>
        </p:txBody>
      </p:sp>
      <p:cxnSp>
        <p:nvCxnSpPr>
          <p:cNvPr id="29" name="Connector 28"/>
          <p:cNvCxnSpPr/>
          <p:nvPr/>
        </p:nvCxnSpPr>
        <p:spPr>
          <a:xfrm flipV="1">
            <a:off x="1175800" y="1821600"/>
            <a:ext cx="0" cy="380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Low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Med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5800" y="16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High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00" y="30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Med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800" y="44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Low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35800" y="1521600"/>
            <a:ext cx="2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B2A4A"/>
                </a:solidFill>
                <a:latin typeface="Inter"/>
              </a:rPr>
              <a:t>Severity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635800" y="182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915800" y="182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LOW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635800" y="220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915800" y="220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MEDIUM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35800" y="258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915800" y="258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HIGH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35800" y="296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915800" y="296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CRITICAL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06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Consulting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Strategic advisory services tailored to your industry and growth stage.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3B82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Technology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Enterprise solutions built with modern architecture and best practices.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Analytics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Data-driven insights that transform raw information into competitive advantage.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85800" y="1071600"/>
            <a:ext cx="15000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0" b="1" i="0">
                <a:solidFill>
                  <a:srgbClr val="C8A951"/>
                </a:solidFill>
                <a:latin typeface="Inter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800" y="2071600"/>
            <a:ext cx="9620400" cy="2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1">
                <a:solidFill>
                  <a:srgbClr val="1B2A4A"/>
                </a:solidFill>
                <a:latin typeface="Inter"/>
              </a:rPr>
              <a:t>Innovation distinguishes between a leader and a follower. The companies that will thrive are those that embrace change, invest in their people, and never stop pushing the boundaries of what's possible.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1285800" y="4771600"/>
            <a:ext cx="2000000" cy="0"/>
          </a:xfrm>
          <a:prstGeom prst="line">
            <a:avLst/>
          </a:prstGeom>
          <a:ln w="317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85800" y="49716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B2A4A"/>
                </a:solidFill>
                <a:latin typeface="Inter"/>
              </a:rPr>
              <a:t>CEO, [Company Name]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5800" y="5321600"/>
            <a:ext cx="4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Annual Shareholder Letter, 2025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6200" y="3871600"/>
            <a:ext cx="15000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0" b="1" i="0">
                <a:solidFill>
                  <a:srgbClr val="C8A951"/>
                </a:solidFill>
                <a:latin typeface="Inter"/>
              </a:rPr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B2A4A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5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33" y="1641600"/>
            <a:ext cx="320000" cy="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5800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Analytics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86698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359266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59266" y="145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99" y="1641600"/>
            <a:ext cx="320000" cy="3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39266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Security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9266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60164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8032732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32732" y="145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465" y="1641600"/>
            <a:ext cx="320000" cy="3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12732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Global Reach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2732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13232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85800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85800" y="379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33" y="3987600"/>
            <a:ext cx="320000" cy="32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5800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5800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Sub-50ms response times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386698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4359266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4359266" y="379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2" name="Picture 31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999" y="3987600"/>
            <a:ext cx="320000" cy="32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39266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Team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59266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060164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032732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8032732" y="3797600"/>
            <a:ext cx="3473466" cy="5080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465" y="3987600"/>
            <a:ext cx="320000" cy="32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12732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Awards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32732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485800" y="1371600"/>
            <a:ext cx="85000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3B82F6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485800" y="24216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485800" y="3471600"/>
            <a:ext cx="85000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485800" y="4521600"/>
            <a:ext cx="85000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1171600"/>
            <a:ext cx="10820400" cy="0"/>
          </a:xfrm>
          <a:prstGeom prst="line">
            <a:avLst/>
          </a:prstGeom>
          <a:ln w="254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371600"/>
            <a:ext cx="108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Let's Build the Future
Together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800" y="2871600"/>
            <a:ext cx="8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A3A9B6"/>
                </a:solidFill>
                <a:latin typeface="Inter"/>
              </a:rPr>
              <a:t>Ready to take the next step? We'd love to discuss how we can help accelerate your organization's growth and transformation.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685800" y="3671600"/>
            <a:ext cx="10820400" cy="0"/>
          </a:xfrm>
          <a:prstGeom prst="line">
            <a:avLst/>
          </a:prstGeom>
          <a:ln w="254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26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26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94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Web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94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152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5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6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4748B"/>
                </a:solidFill>
                <a:latin typeface="Inter"/>
              </a:rPr>
              <a:t>At [Company Name], we are committed to delivering exceptional value through innovation, integrity, and a relentless focus on our stakeholders' success.
We believe in the power of collaboration and strategic thinking to drive sustainable growth.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46000" y="1471600"/>
            <a:ext cx="25301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2005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76100" y="1471600"/>
            <a:ext cx="2530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2,500+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Employees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71600"/>
            <a:ext cx="2530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Global Offices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976100" y="3671600"/>
            <a:ext cx="2530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Oval 1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9F6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-400000" y="5258000"/>
            <a:ext cx="1600000" cy="1600000"/>
          </a:xfrm>
          <a:prstGeom prst="ellipse">
            <a:avLst/>
          </a:prstGeom>
          <a:solidFill>
            <a:srgbClr val="E8E9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6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B2A4A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096000" y="1500000"/>
            <a:ext cx="20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5800" y="165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64748B"/>
                </a:solidFill>
                <a:latin typeface="Inter"/>
              </a:rPr>
              <a:t>We appreciate your time and look forward to the next conversation.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3232" y="232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230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30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885800" y="280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58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58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8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48432" y="232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221000" y="230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221000" y="230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421000" y="280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4210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10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10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+1 (555) 123-4567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3232" y="397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95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85800" y="395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85800" y="445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858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58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58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48432" y="397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221000" y="395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221000" y="395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421000" y="445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4210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0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10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New York, 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6058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Integrity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act with honesty, transparency, and ethical leadership in every decision.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embrace creative thinking and continuous improvement to stay ahead.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Excellence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pursue the highest standards in quality and performance.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Collaboration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achieve more together through trust, respect, and shared purpose.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Annual 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7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2,500+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Team Members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7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Client Retention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0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Global Offices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59266" y="380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150+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Enterprise Clients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32732" y="3807600"/>
            <a:ext cx="3473466" cy="5080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4.8/5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Customer Rating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02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Revenue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5F6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+23%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YoY 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5F6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98%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Retention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